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3" r:id="rId2"/>
    <p:sldId id="285" r:id="rId3"/>
    <p:sldId id="279" r:id="rId4"/>
    <p:sldId id="272" r:id="rId5"/>
    <p:sldId id="286" r:id="rId6"/>
    <p:sldId id="284" r:id="rId7"/>
    <p:sldId id="270" r:id="rId8"/>
    <p:sldId id="275" r:id="rId9"/>
    <p:sldId id="277" r:id="rId10"/>
    <p:sldId id="287" r:id="rId11"/>
    <p:sldId id="288" r:id="rId12"/>
    <p:sldId id="259" r:id="rId13"/>
    <p:sldId id="260" r:id="rId14"/>
    <p:sldId id="261" r:id="rId15"/>
    <p:sldId id="282" r:id="rId16"/>
    <p:sldId id="262" r:id="rId17"/>
    <p:sldId id="289" r:id="rId18"/>
    <p:sldId id="276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3434"/>
    <a:srgbClr val="68060B"/>
    <a:srgbClr val="A8E2B5"/>
    <a:srgbClr val="C0D7B2"/>
    <a:srgbClr val="AEDADE"/>
    <a:srgbClr val="DDEFDC"/>
    <a:srgbClr val="487E63"/>
    <a:srgbClr val="9ED3CF"/>
    <a:srgbClr val="86C6B1"/>
    <a:srgbClr val="F2B0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7691" autoAdjust="0"/>
  </p:normalViewPr>
  <p:slideViewPr>
    <p:cSldViewPr>
      <p:cViewPr varScale="1">
        <p:scale>
          <a:sx n="75" d="100"/>
          <a:sy n="75" d="100"/>
        </p:scale>
        <p:origin x="-123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348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309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75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175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167187"/>
            <a:ext cx="7772400" cy="1362075"/>
          </a:xfrm>
        </p:spPr>
        <p:txBody>
          <a:bodyPr anchor="t"/>
          <a:lstStyle>
            <a:lvl1pPr algn="ctr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667000"/>
            <a:ext cx="7772400" cy="1500187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1406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3962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3962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45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4639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4639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559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573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12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653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472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5867400"/>
            <a:ext cx="9144000" cy="9906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396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8" name="Picture 7" descr="jetstreamLogo_FINAL1.png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6071392"/>
            <a:ext cx="1988225" cy="664621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467600" y="6324600"/>
            <a:ext cx="1371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kern="1200" dirty="0" err="1" smtClean="0">
                <a:solidFill>
                  <a:schemeClr val="bg1"/>
                </a:solidFill>
                <a:latin typeface="Helvetica"/>
                <a:ea typeface="+mn-ea"/>
                <a:cs typeface="Helvetica"/>
              </a:rPr>
              <a:t>pti.iu.edu</a:t>
            </a:r>
            <a:r>
              <a:rPr lang="en-US" sz="1100" kern="1200" dirty="0" smtClean="0">
                <a:solidFill>
                  <a:schemeClr val="bg1"/>
                </a:solidFill>
                <a:latin typeface="Helvetica"/>
                <a:ea typeface="+mn-ea"/>
                <a:cs typeface="Helvetica"/>
              </a:rPr>
              <a:t>/</a:t>
            </a:r>
            <a:r>
              <a:rPr lang="en-US" sz="1100" kern="1200" dirty="0" err="1" smtClean="0">
                <a:solidFill>
                  <a:schemeClr val="bg1"/>
                </a:solidFill>
                <a:latin typeface="Helvetica"/>
                <a:ea typeface="+mn-ea"/>
                <a:cs typeface="Helvetica"/>
              </a:rPr>
              <a:t>jetstream</a:t>
            </a:r>
            <a:endParaRPr lang="en-US" sz="1100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662131" y="6096000"/>
            <a:ext cx="381000" cy="3810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381000" y="6477000"/>
            <a:ext cx="96693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Helvetica"/>
                <a:cs typeface="Helvetica"/>
              </a:rPr>
              <a:t>Award</a:t>
            </a:r>
            <a:r>
              <a:rPr lang="pl-PL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Helvetica"/>
                <a:cs typeface="Helvetica"/>
              </a:rPr>
              <a:t> #1445604</a:t>
            </a:r>
            <a:endParaRPr lang="en-US" sz="800" dirty="0">
              <a:solidFill>
                <a:schemeClr val="tx1">
                  <a:lumMod val="65000"/>
                  <a:lumOff val="35000"/>
                </a:schemeClr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40596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68060B"/>
          </a:solidFill>
          <a:latin typeface="Helvetica Light"/>
          <a:ea typeface="+mj-ea"/>
          <a:cs typeface="Helvetica Light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343434"/>
          </a:solidFill>
          <a:latin typeface="Helvetica Light"/>
          <a:ea typeface="+mn-ea"/>
          <a:cs typeface="Helvetica Light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343434"/>
          </a:solidFill>
          <a:latin typeface="Helvetica Light"/>
          <a:ea typeface="+mn-ea"/>
          <a:cs typeface="Helvetica Light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rgbClr val="343434"/>
          </a:solidFill>
          <a:latin typeface="Helvetica Light"/>
          <a:ea typeface="+mn-ea"/>
          <a:cs typeface="Helvetica Light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rgbClr val="343434"/>
          </a:solidFill>
          <a:latin typeface="Helvetica Light"/>
          <a:ea typeface="+mn-ea"/>
          <a:cs typeface="Helvetica Light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rgbClr val="343434"/>
          </a:solidFill>
          <a:latin typeface="Helvetica Light"/>
          <a:ea typeface="+mn-ea"/>
          <a:cs typeface="Helvetica Light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mailto:pti@iu.edu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8400" y="3657600"/>
            <a:ext cx="6519997" cy="432955"/>
          </a:xfrm>
        </p:spPr>
        <p:txBody>
          <a:bodyPr>
            <a:normAutofit/>
          </a:bodyPr>
          <a:lstStyle/>
          <a:p>
            <a:pPr algn="l"/>
            <a:r>
              <a:rPr lang="en-US" sz="2000" dirty="0" smtClean="0">
                <a:solidFill>
                  <a:schemeClr val="bg1"/>
                </a:solidFill>
                <a:latin typeface="Helvetica Neue"/>
                <a:cs typeface="Helvetica Neue"/>
              </a:rPr>
              <a:t>A </a:t>
            </a:r>
            <a:r>
              <a:rPr lang="en-US" sz="2000" dirty="0">
                <a:solidFill>
                  <a:schemeClr val="bg1"/>
                </a:solidFill>
                <a:latin typeface="Helvetica Neue"/>
                <a:cs typeface="Helvetica Neue"/>
              </a:rPr>
              <a:t>national science </a:t>
            </a:r>
            <a:r>
              <a:rPr lang="en-US" sz="2000" dirty="0" smtClean="0">
                <a:solidFill>
                  <a:schemeClr val="bg1"/>
                </a:solidFill>
                <a:latin typeface="Helvetica Neue"/>
                <a:cs typeface="Helvetica Neue"/>
              </a:rPr>
              <a:t>&amp; engineering cloud </a:t>
            </a:r>
            <a:r>
              <a:rPr lang="en-US" sz="2000" b="1" dirty="0" smtClean="0">
                <a:solidFill>
                  <a:schemeClr val="bg1"/>
                </a:solidFill>
                <a:latin typeface="Helvetica Neue"/>
                <a:cs typeface="Helvetica Neue"/>
              </a:rPr>
              <a:t> </a:t>
            </a:r>
            <a:endParaRPr lang="en-US" sz="4800" b="1" dirty="0">
              <a:solidFill>
                <a:schemeClr val="bg1"/>
              </a:solidFill>
              <a:latin typeface="Helvetica Neue"/>
              <a:cs typeface="Helvetica Neue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2200" y="5943600"/>
            <a:ext cx="5181600" cy="533400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en-US" sz="1600" dirty="0" smtClean="0">
                <a:latin typeface="Helvetica Neue"/>
                <a:cs typeface="Helvetica Neue"/>
              </a:rPr>
              <a:t>funded by the National Science Foundation</a:t>
            </a:r>
          </a:p>
          <a:p>
            <a:pPr algn="r"/>
            <a:r>
              <a:rPr lang="en-US" sz="1600" dirty="0" smtClean="0">
                <a:latin typeface="Helvetica Neue"/>
                <a:cs typeface="Helvetica Neue"/>
              </a:rPr>
              <a:t>Award #ACI-1445604</a:t>
            </a:r>
            <a:endParaRPr lang="en-US" sz="1600" dirty="0">
              <a:latin typeface="Helvetica Neue"/>
              <a:cs typeface="Helvetica Neue"/>
            </a:endParaRPr>
          </a:p>
        </p:txBody>
      </p:sp>
      <p:pic>
        <p:nvPicPr>
          <p:cNvPr id="8" name="Picture 7" descr="jetstreamLogo_FINAL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981200"/>
            <a:ext cx="8460140" cy="282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52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7848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Jetstream</a:t>
            </a:r>
            <a:r>
              <a:rPr lang="en-US" dirty="0" smtClean="0">
                <a:solidFill>
                  <a:srgbClr val="7D0224"/>
                </a:solidFill>
                <a:latin typeface="Helvetica Neue Light"/>
                <a:cs typeface="Helvetica Neue Light"/>
              </a:rPr>
              <a:t> Deployment Partner Organizations</a:t>
            </a:r>
            <a:endParaRPr lang="en-US" dirty="0">
              <a:solidFill>
                <a:srgbClr val="7D0224"/>
              </a:solidFill>
              <a:latin typeface="Helvetica Neue Light"/>
              <a:cs typeface="Helvetica Neue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396240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A seasoned team of organizations and experts: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University of Texas Austin (TACC)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University of Chicago (Argonne National Lab)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University of Arizona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University of Texas at San Antonio (Open Cloud Lab)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Johns Hopkins University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Penn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097382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305800" cy="1143000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Indiana University</a:t>
            </a:r>
            <a:r>
              <a:rPr lang="en-US" dirty="0">
                <a:solidFill>
                  <a:srgbClr val="7D0224"/>
                </a:solidFill>
                <a:latin typeface="Helvetica Light"/>
                <a:cs typeface="Helvetica Light"/>
              </a:rPr>
              <a:t> </a:t>
            </a:r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– </a:t>
            </a:r>
            <a:r>
              <a:rPr lang="en-US" i="1" dirty="0" smtClean="0">
                <a:solidFill>
                  <a:srgbClr val="7D0224"/>
                </a:solidFill>
                <a:latin typeface="Helvetica Light"/>
                <a:cs typeface="Helvetica Light"/>
              </a:rPr>
              <a:t>Lead</a:t>
            </a:r>
            <a:endParaRPr lang="en-US" i="1" dirty="0">
              <a:solidFill>
                <a:srgbClr val="7D0224"/>
              </a:solidFill>
              <a:latin typeface="Helvetica Light"/>
              <a:cs typeface="Helvetica Ligh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0" y="990600"/>
            <a:ext cx="5181600" cy="441959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Dr. Craig Stewart, Principal Investigator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Site for Dell production hardware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Primary data storage facility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IU School of Informatics &amp; Computing faculty participants:</a:t>
            </a:r>
          </a:p>
          <a:p>
            <a:pPr lvl="1">
              <a:lnSpc>
                <a:spcPct val="120000"/>
              </a:lnSpc>
            </a:pPr>
            <a:r>
              <a:rPr lang="en-US" sz="1600" dirty="0" smtClean="0">
                <a:solidFill>
                  <a:srgbClr val="272727"/>
                </a:solidFill>
              </a:rPr>
              <a:t>Dr. Beth </a:t>
            </a:r>
            <a:r>
              <a:rPr lang="en-US" sz="1600" dirty="0" err="1" smtClean="0">
                <a:solidFill>
                  <a:srgbClr val="272727"/>
                </a:solidFill>
              </a:rPr>
              <a:t>Plale</a:t>
            </a:r>
            <a:r>
              <a:rPr lang="en-US" sz="1600" dirty="0" smtClean="0">
                <a:solidFill>
                  <a:srgbClr val="272727"/>
                </a:solidFill>
              </a:rPr>
              <a:t> – </a:t>
            </a:r>
            <a:r>
              <a:rPr lang="en-US" sz="1600" dirty="0" err="1" smtClean="0">
                <a:solidFill>
                  <a:srgbClr val="272727"/>
                </a:solidFill>
              </a:rPr>
              <a:t>Hathi</a:t>
            </a:r>
            <a:r>
              <a:rPr lang="en-US" sz="1600" dirty="0" smtClean="0">
                <a:solidFill>
                  <a:srgbClr val="272727"/>
                </a:solidFill>
              </a:rPr>
              <a:t> Trust Research Center applications; Big Data</a:t>
            </a:r>
          </a:p>
          <a:p>
            <a:pPr lvl="1">
              <a:lnSpc>
                <a:spcPct val="120000"/>
              </a:lnSpc>
            </a:pPr>
            <a:r>
              <a:rPr lang="en-US" sz="1600" dirty="0" smtClean="0">
                <a:solidFill>
                  <a:srgbClr val="272727"/>
                </a:solidFill>
              </a:rPr>
              <a:t>Dr. Katy </a:t>
            </a:r>
            <a:r>
              <a:rPr lang="en-US" sz="1600" dirty="0" err="1" smtClean="0">
                <a:solidFill>
                  <a:srgbClr val="272727"/>
                </a:solidFill>
              </a:rPr>
              <a:t>Börner</a:t>
            </a:r>
            <a:r>
              <a:rPr lang="en-US" sz="1600" dirty="0" smtClean="0">
                <a:solidFill>
                  <a:srgbClr val="272727"/>
                </a:solidFill>
              </a:rPr>
              <a:t> – Network science applications</a:t>
            </a:r>
          </a:p>
          <a:p>
            <a:pPr lvl="1">
              <a:lnSpc>
                <a:spcPct val="120000"/>
              </a:lnSpc>
            </a:pPr>
            <a:r>
              <a:rPr lang="en-US" sz="16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Dr. Volker </a:t>
            </a:r>
            <a:r>
              <a:rPr lang="en-US" sz="1600" dirty="0" err="1" smtClean="0">
                <a:solidFill>
                  <a:srgbClr val="272727"/>
                </a:solidFill>
                <a:latin typeface="Helvetica Light"/>
                <a:cs typeface="Helvetica Light"/>
              </a:rPr>
              <a:t>Brendel</a:t>
            </a:r>
            <a:r>
              <a:rPr lang="en-US" sz="16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 – Bioinformatics, computational science education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</a:rPr>
              <a:t>IUPUI Computer &amp; Information Science faculty participants:</a:t>
            </a:r>
          </a:p>
          <a:p>
            <a:pPr lvl="1">
              <a:lnSpc>
                <a:spcPct val="120000"/>
              </a:lnSpc>
            </a:pPr>
            <a:r>
              <a:rPr lang="en-US" sz="16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Dr. </a:t>
            </a:r>
            <a:r>
              <a:rPr lang="en-US" sz="1600" dirty="0" err="1" smtClean="0">
                <a:solidFill>
                  <a:srgbClr val="272727"/>
                </a:solidFill>
              </a:rPr>
              <a:t>Fengguang</a:t>
            </a:r>
            <a:r>
              <a:rPr lang="en-US" sz="1600" dirty="0" smtClean="0">
                <a:solidFill>
                  <a:srgbClr val="272727"/>
                </a:solidFill>
              </a:rPr>
              <a:t> Song – CPU- and </a:t>
            </a:r>
            <a:r>
              <a:rPr lang="en-US" sz="1600" dirty="0" smtClean="0">
                <a:solidFill>
                  <a:srgbClr val="272727"/>
                </a:solidFill>
              </a:rPr>
              <a:t>node-level </a:t>
            </a:r>
            <a:r>
              <a:rPr lang="en-US" sz="1600" dirty="0" smtClean="0">
                <a:solidFill>
                  <a:srgbClr val="272727"/>
                </a:solidFill>
              </a:rPr>
              <a:t>performance</a:t>
            </a:r>
            <a:endParaRPr lang="en-US" sz="1600" dirty="0" smtClean="0">
              <a:solidFill>
                <a:srgbClr val="272727"/>
              </a:solidFill>
              <a:latin typeface="Helvetica Light"/>
              <a:cs typeface="Helvetica Light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33"/>
          <a:stretch/>
        </p:blipFill>
        <p:spPr bwMode="auto">
          <a:xfrm>
            <a:off x="474452" y="1600201"/>
            <a:ext cx="3272032" cy="3352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1908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382000" cy="1143000"/>
          </a:xfrm>
        </p:spPr>
        <p:txBody>
          <a:bodyPr>
            <a:noAutofit/>
          </a:bodyPr>
          <a:lstStyle/>
          <a:p>
            <a:pPr algn="l"/>
            <a:r>
              <a:rPr lang="en-US" sz="4000" dirty="0" smtClean="0">
                <a:latin typeface="Helvetica Light"/>
                <a:cs typeface="Helvetica Light"/>
              </a:rPr>
              <a:t/>
            </a:r>
            <a:br>
              <a:rPr lang="en-US" sz="4000" dirty="0" smtClean="0">
                <a:latin typeface="Helvetica Light"/>
                <a:cs typeface="Helvetica Light"/>
              </a:rPr>
            </a:br>
            <a:r>
              <a:rPr lang="en-US" sz="4000" dirty="0" smtClean="0">
                <a:solidFill>
                  <a:srgbClr val="7D0224"/>
                </a:solidFill>
                <a:latin typeface="Helvetica Light"/>
                <a:cs typeface="Helvetica Light"/>
              </a:rPr>
              <a:t>University of Texas Austin</a:t>
            </a:r>
            <a:r>
              <a:rPr lang="en-US" sz="4000" dirty="0">
                <a:solidFill>
                  <a:srgbClr val="7D0224"/>
                </a:solidFill>
                <a:latin typeface="Helvetica Light"/>
                <a:cs typeface="Helvetica Light"/>
              </a:rPr>
              <a:t> </a:t>
            </a:r>
            <a:r>
              <a:rPr lang="en-US" sz="4000" dirty="0" smtClean="0">
                <a:solidFill>
                  <a:srgbClr val="7D0224"/>
                </a:solidFill>
              </a:rPr>
              <a:t>– Texas Advanced Computing Center</a:t>
            </a:r>
            <a:endParaRPr lang="en-US" sz="4000" dirty="0">
              <a:solidFill>
                <a:srgbClr val="7D0224"/>
              </a:solidFill>
              <a:latin typeface="Helvetica Light"/>
              <a:cs typeface="Helvetica Ligh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Dr. Matthew Vaughn, Co-Principal Investigator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Site for Dell production hardware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Primary data storage facility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000" dirty="0">
              <a:solidFill>
                <a:srgbClr val="272727"/>
              </a:solidFill>
              <a:latin typeface="Helvetica Light"/>
              <a:cs typeface="Helvetica Light"/>
            </a:endParaRPr>
          </a:p>
        </p:txBody>
      </p:sp>
      <p:pic>
        <p:nvPicPr>
          <p:cNvPr id="5" name="Picture 4" descr="MattVaughn43x49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514"/>
          <a:stretch/>
        </p:blipFill>
        <p:spPr>
          <a:xfrm>
            <a:off x="457200" y="1600200"/>
            <a:ext cx="3876647" cy="3964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0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University </a:t>
            </a:r>
            <a:r>
              <a:rPr lang="en-US" dirty="0">
                <a:solidFill>
                  <a:srgbClr val="7D0224"/>
                </a:solidFill>
                <a:latin typeface="Helvetica Light"/>
                <a:cs typeface="Helvetica Light"/>
              </a:rPr>
              <a:t>of </a:t>
            </a:r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Chicago </a:t>
            </a:r>
            <a:r>
              <a:rPr lang="en-US" dirty="0" smtClean="0">
                <a:solidFill>
                  <a:srgbClr val="7D0224"/>
                </a:solidFill>
              </a:rPr>
              <a:t>– Computation Institute</a:t>
            </a:r>
            <a:endParaRPr lang="en-US" i="1" dirty="0">
              <a:latin typeface="Helvetica Light"/>
              <a:cs typeface="Helvetica Ligh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Dr. Ian Foster, Co-Principal Investigator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Integrate Globus services into Jetstream</a:t>
            </a:r>
          </a:p>
        </p:txBody>
      </p:sp>
      <p:pic>
        <p:nvPicPr>
          <p:cNvPr id="3" name="Picture 2" descr="Ian_Foster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6" r="3469" b="42189"/>
          <a:stretch/>
        </p:blipFill>
        <p:spPr>
          <a:xfrm>
            <a:off x="405201" y="1600200"/>
            <a:ext cx="3938199" cy="3964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47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latin typeface="Helvetica Light"/>
                <a:cs typeface="Helvetica Light"/>
              </a:rPr>
              <a:t/>
            </a:r>
            <a:br>
              <a:rPr lang="en-US" dirty="0">
                <a:latin typeface="Helvetica Light"/>
                <a:cs typeface="Helvetica Light"/>
              </a:rPr>
            </a:br>
            <a:r>
              <a:rPr lang="en-US" dirty="0">
                <a:solidFill>
                  <a:srgbClr val="7D0224"/>
                </a:solidFill>
                <a:latin typeface="Helvetica Light"/>
                <a:cs typeface="Helvetica Light"/>
              </a:rPr>
              <a:t>University of </a:t>
            </a:r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Arizona</a:t>
            </a:r>
            <a:r>
              <a:rPr lang="en-US" dirty="0">
                <a:solidFill>
                  <a:srgbClr val="7D0224"/>
                </a:solidFill>
                <a:latin typeface="Helvetica Light"/>
                <a:cs typeface="Helvetica Light"/>
              </a:rPr>
              <a:t/>
            </a:r>
            <a:br>
              <a:rPr lang="en-US" dirty="0">
                <a:solidFill>
                  <a:srgbClr val="7D0224"/>
                </a:solidFill>
                <a:latin typeface="Helvetica Light"/>
                <a:cs typeface="Helvetica Light"/>
              </a:rPr>
            </a:br>
            <a:endParaRPr lang="en-US" dirty="0">
              <a:latin typeface="Helvetica Light"/>
              <a:cs typeface="Helvetica Ligh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Dr. </a:t>
            </a:r>
            <a:r>
              <a:rPr lang="en-US" sz="2000" dirty="0" err="1" smtClean="0">
                <a:solidFill>
                  <a:srgbClr val="272727"/>
                </a:solidFill>
                <a:latin typeface="Helvetica Light"/>
                <a:cs typeface="Helvetica Light"/>
              </a:rPr>
              <a:t>Nirav</a:t>
            </a: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 Merchant, Co-Principal Investigator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Dell hardware test/development site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Lead Atmosphere implementation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Bryan </a:t>
            </a:r>
            <a:r>
              <a:rPr lang="en-US" sz="2000" dirty="0" err="1" smtClean="0">
                <a:solidFill>
                  <a:srgbClr val="272727"/>
                </a:solidFill>
                <a:latin typeface="Helvetica Light"/>
                <a:cs typeface="Helvetica Light"/>
              </a:rPr>
              <a:t>Heidorn</a:t>
            </a: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 participating in VMs related to field research stations</a:t>
            </a:r>
          </a:p>
        </p:txBody>
      </p:sp>
      <p:pic>
        <p:nvPicPr>
          <p:cNvPr id="3" name="Picture 2" descr="sean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600200"/>
            <a:ext cx="2743200" cy="3967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56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68060B"/>
                </a:solidFill>
                <a:latin typeface="Helvetica Light"/>
                <a:cs typeface="Helvetica Light"/>
              </a:rPr>
              <a:t>The University of Texas at </a:t>
            </a:r>
            <a:br>
              <a:rPr lang="en-US" dirty="0" smtClean="0">
                <a:solidFill>
                  <a:srgbClr val="68060B"/>
                </a:solidFill>
                <a:latin typeface="Helvetica Light"/>
                <a:cs typeface="Helvetica Light"/>
              </a:rPr>
            </a:br>
            <a:r>
              <a:rPr lang="en-US" dirty="0" smtClean="0">
                <a:solidFill>
                  <a:srgbClr val="68060B"/>
                </a:solidFill>
                <a:latin typeface="Helvetica Light"/>
                <a:cs typeface="Helvetica Light"/>
              </a:rPr>
              <a:t>San Antonio </a:t>
            </a:r>
            <a:endParaRPr lang="en-US" dirty="0">
              <a:solidFill>
                <a:srgbClr val="68060B"/>
              </a:solidFill>
              <a:latin typeface="Helvetica Light"/>
              <a:cs typeface="Helvetica Light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76401"/>
            <a:ext cx="3992553" cy="4038600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191000" cy="396240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Dr. Paul Rad, Open Cloud Lab</a:t>
            </a:r>
          </a:p>
          <a:p>
            <a:pPr>
              <a:lnSpc>
                <a:spcPct val="120000"/>
              </a:lnSpc>
            </a:pPr>
            <a:r>
              <a:rPr lang="en-US" sz="2000" dirty="0" err="1" smtClean="0">
                <a:solidFill>
                  <a:srgbClr val="343434"/>
                </a:solidFill>
                <a:latin typeface="Helvetica Light"/>
                <a:cs typeface="Helvetica Light"/>
              </a:rPr>
              <a:t>OpenStack</a:t>
            </a:r>
            <a:r>
              <a:rPr lang="en-US" sz="20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 software integration for cloud environment </a:t>
            </a:r>
            <a:endParaRPr lang="en-US" sz="2000" dirty="0">
              <a:solidFill>
                <a:srgbClr val="343434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3033612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3820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Johns Hopkins University </a:t>
            </a:r>
            <a:r>
              <a:rPr lang="en-US" dirty="0" smtClean="0">
                <a:solidFill>
                  <a:srgbClr val="7D0224"/>
                </a:solidFill>
              </a:rPr>
              <a:t>&amp; Penn State University</a:t>
            </a:r>
            <a:endParaRPr lang="en-US" dirty="0">
              <a:latin typeface="Helvetica Light"/>
              <a:cs typeface="Helvetica Ligh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Dr. James Taylor, Co-Principal Investigator (JHU)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</a:rPr>
              <a:t>Dr. Anton </a:t>
            </a:r>
            <a:r>
              <a:rPr lang="en-US" sz="2000" dirty="0" err="1" smtClean="0">
                <a:solidFill>
                  <a:srgbClr val="272727"/>
                </a:solidFill>
              </a:rPr>
              <a:t>Nekrutenko</a:t>
            </a:r>
            <a:r>
              <a:rPr lang="en-US" sz="2000" dirty="0" smtClean="0">
                <a:solidFill>
                  <a:srgbClr val="272727"/>
                </a:solidFill>
              </a:rPr>
              <a:t>, PSU</a:t>
            </a:r>
            <a:endParaRPr lang="en-US" sz="2000" dirty="0" smtClean="0">
              <a:solidFill>
                <a:srgbClr val="272727"/>
              </a:solidFill>
              <a:latin typeface="Helvetica Light"/>
              <a:cs typeface="Helvetica Light"/>
            </a:endParaRP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Lead implementation of Galaxy software</a:t>
            </a:r>
          </a:p>
        </p:txBody>
      </p:sp>
      <p:pic>
        <p:nvPicPr>
          <p:cNvPr id="2050" name="Picture 2" descr="C:\Users\millertm\Desktop\SC 14\James_Headshot_Medium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376"/>
          <a:stretch/>
        </p:blipFill>
        <p:spPr bwMode="auto">
          <a:xfrm>
            <a:off x="457200" y="1371600"/>
            <a:ext cx="1981200" cy="190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nton-nekrutenko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429000"/>
            <a:ext cx="18796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08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Autofit/>
          </a:bodyPr>
          <a:lstStyle/>
          <a:p>
            <a:pPr algn="l"/>
            <a:r>
              <a:rPr lang="en-US" sz="3200" dirty="0" smtClean="0">
                <a:solidFill>
                  <a:srgbClr val="68060B"/>
                </a:solidFill>
              </a:rPr>
              <a:t>Jetstream </a:t>
            </a:r>
            <a:r>
              <a:rPr lang="en-US" sz="3200" dirty="0" smtClean="0"/>
              <a:t>Application &amp; Outreach Collaborators</a:t>
            </a:r>
            <a:endParaRPr lang="en-US" sz="3200" dirty="0">
              <a:solidFill>
                <a:srgbClr val="68060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8006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</a:rPr>
              <a:t>Cornell University –Ms.  Susan </a:t>
            </a:r>
            <a:r>
              <a:rPr lang="en-US" sz="1800" dirty="0" err="1" smtClean="0">
                <a:solidFill>
                  <a:srgbClr val="272727"/>
                </a:solidFill>
              </a:rPr>
              <a:t>Mehringer</a:t>
            </a:r>
            <a:r>
              <a:rPr lang="en-US" sz="1800" dirty="0" smtClean="0">
                <a:solidFill>
                  <a:srgbClr val="272727"/>
                </a:solidFill>
              </a:rPr>
              <a:t>, Lead. Cornell® Virtual Workshops about Jetstream and applications running on </a:t>
            </a:r>
            <a:r>
              <a:rPr lang="en-US" sz="1800" dirty="0">
                <a:solidFill>
                  <a:srgbClr val="272727"/>
                </a:solidFill>
              </a:rPr>
              <a:t>J</a:t>
            </a:r>
            <a:r>
              <a:rPr lang="en-US" sz="1800" dirty="0" smtClean="0">
                <a:solidFill>
                  <a:srgbClr val="272727"/>
                </a:solidFill>
              </a:rPr>
              <a:t>etstream</a:t>
            </a:r>
            <a:r>
              <a:rPr lang="en-US" sz="1800" dirty="0" smtClean="0">
                <a:solidFill>
                  <a:srgbClr val="272727"/>
                </a:solidFill>
              </a:rPr>
              <a:t>. </a:t>
            </a:r>
          </a:p>
          <a:p>
            <a:pPr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</a:rPr>
              <a:t>University of Arkansas at Pine Bluff – Dr. Jesse Walker, lead. </a:t>
            </a:r>
            <a:r>
              <a:rPr lang="en-US" sz="1800" dirty="0">
                <a:solidFill>
                  <a:srgbClr val="272727"/>
                </a:solidFill>
              </a:rPr>
              <a:t>C</a:t>
            </a:r>
            <a:r>
              <a:rPr lang="en-US" sz="1800" dirty="0" smtClean="0">
                <a:solidFill>
                  <a:srgbClr val="272727"/>
                </a:solidFill>
              </a:rPr>
              <a:t>ybersecurity education, Minority </a:t>
            </a:r>
            <a:r>
              <a:rPr lang="en-US" sz="1800" dirty="0" smtClean="0">
                <a:solidFill>
                  <a:srgbClr val="272727"/>
                </a:solidFill>
              </a:rPr>
              <a:t>Serving Education outreach</a:t>
            </a:r>
          </a:p>
          <a:p>
            <a:pPr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</a:rPr>
              <a:t>University of Hawaii – Dr. Gwen Jacobs, lead.  </a:t>
            </a:r>
            <a:r>
              <a:rPr lang="en-US" sz="1800" dirty="0" err="1" smtClean="0">
                <a:solidFill>
                  <a:srgbClr val="272727"/>
                </a:solidFill>
              </a:rPr>
              <a:t>EPSCoR</a:t>
            </a:r>
            <a:r>
              <a:rPr lang="en-US" sz="1800" dirty="0" smtClean="0">
                <a:solidFill>
                  <a:srgbClr val="272727"/>
                </a:solidFill>
              </a:rPr>
              <a:t> early adopter/user. Jacobs will chair </a:t>
            </a:r>
            <a:r>
              <a:rPr lang="en-US" sz="1800" dirty="0" smtClean="0">
                <a:solidFill>
                  <a:srgbClr val="272727"/>
                </a:solidFill>
              </a:rPr>
              <a:t>Science </a:t>
            </a:r>
            <a:r>
              <a:rPr lang="en-US" sz="1800" dirty="0" smtClean="0">
                <a:solidFill>
                  <a:srgbClr val="272727"/>
                </a:solidFill>
              </a:rPr>
              <a:t>Advisory Board</a:t>
            </a:r>
          </a:p>
          <a:p>
            <a:pPr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</a:rPr>
              <a:t>National Snow and Ice Data Center (NSIDC) – Dr. Ron Weaver, lead. </a:t>
            </a:r>
            <a:r>
              <a:rPr lang="en-US" sz="1800" dirty="0">
                <a:solidFill>
                  <a:srgbClr val="272727"/>
                </a:solidFill>
              </a:rPr>
              <a:t>D</a:t>
            </a:r>
            <a:r>
              <a:rPr lang="en-US" sz="1800" dirty="0" smtClean="0">
                <a:solidFill>
                  <a:srgbClr val="272727"/>
                </a:solidFill>
              </a:rPr>
              <a:t>ata retrieval from NSIDC, application integration with ice sheet analysis applications</a:t>
            </a:r>
          </a:p>
          <a:p>
            <a:pPr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</a:rPr>
              <a:t>University of North Carolina, </a:t>
            </a:r>
            <a:r>
              <a:rPr lang="en-US" sz="1800" dirty="0" err="1" smtClean="0">
                <a:solidFill>
                  <a:srgbClr val="272727"/>
                </a:solidFill>
              </a:rPr>
              <a:t>Odum</a:t>
            </a:r>
            <a:r>
              <a:rPr lang="en-US" sz="1800" dirty="0" smtClean="0">
                <a:solidFill>
                  <a:srgbClr val="272727"/>
                </a:solidFill>
              </a:rPr>
              <a:t> Center –Dr. Thomas </a:t>
            </a:r>
            <a:r>
              <a:rPr lang="en-US" sz="1800" dirty="0" err="1">
                <a:solidFill>
                  <a:srgbClr val="272727"/>
                </a:solidFill>
              </a:rPr>
              <a:t>Carsey</a:t>
            </a:r>
            <a:r>
              <a:rPr lang="en-US" sz="1800" dirty="0">
                <a:solidFill>
                  <a:srgbClr val="272727"/>
                </a:solidFill>
              </a:rPr>
              <a:t> </a:t>
            </a:r>
            <a:r>
              <a:rPr lang="en-US" sz="1800" dirty="0" smtClean="0">
                <a:solidFill>
                  <a:srgbClr val="272727"/>
                </a:solidFill>
              </a:rPr>
              <a:t>, lead. </a:t>
            </a:r>
            <a:r>
              <a:rPr lang="en-US" sz="1800" dirty="0">
                <a:solidFill>
                  <a:srgbClr val="272727"/>
                </a:solidFill>
              </a:rPr>
              <a:t>D</a:t>
            </a:r>
            <a:r>
              <a:rPr lang="en-US" sz="1800" dirty="0" smtClean="0">
                <a:solidFill>
                  <a:srgbClr val="272727"/>
                </a:solidFill>
              </a:rPr>
              <a:t>ata retrieval from </a:t>
            </a:r>
            <a:r>
              <a:rPr lang="en-US" sz="1800" dirty="0" err="1" smtClean="0">
                <a:solidFill>
                  <a:srgbClr val="272727"/>
                </a:solidFill>
              </a:rPr>
              <a:t>Dataverse</a:t>
            </a:r>
            <a:r>
              <a:rPr lang="en-US" sz="1800" dirty="0" smtClean="0">
                <a:solidFill>
                  <a:srgbClr val="272727"/>
                </a:solidFill>
              </a:rPr>
              <a:t> Network</a:t>
            </a:r>
          </a:p>
          <a:p>
            <a:pPr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</a:rPr>
              <a:t>National Center for Genome Analysis at Indiana University – providing genome analysis software. Includes TACC, PSC, and SDSC as partners</a:t>
            </a:r>
          </a:p>
        </p:txBody>
      </p:sp>
    </p:spTree>
    <p:extLst>
      <p:ext uri="{BB962C8B-B14F-4D97-AF65-F5344CB8AC3E}">
        <p14:creationId xmlns:p14="http://schemas.microsoft.com/office/powerpoint/2010/main" val="140771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3124200" cy="11430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Questions?</a:t>
            </a:r>
            <a:endParaRPr lang="en-US" dirty="0">
              <a:solidFill>
                <a:srgbClr val="7D0224"/>
              </a:solidFill>
              <a:latin typeface="Helvetica Light"/>
              <a:cs typeface="Helvetica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137160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Questions can be e-mailed to </a:t>
            </a: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  <a:hlinkClick r:id="rId2"/>
              </a:rPr>
              <a:t>pti@iu.edu</a:t>
            </a:r>
            <a:endParaRPr lang="en-US" sz="2000" dirty="0" smtClean="0">
              <a:solidFill>
                <a:srgbClr val="272727"/>
              </a:solidFill>
              <a:latin typeface="Helvetica Light"/>
              <a:cs typeface="Helvetica Light"/>
            </a:endParaRP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Visit the project website - pti.iu.edu/</a:t>
            </a:r>
            <a:r>
              <a:rPr lang="en-US" sz="2000" dirty="0" err="1" smtClean="0">
                <a:solidFill>
                  <a:srgbClr val="272727"/>
                </a:solidFill>
                <a:latin typeface="Helvetica Light"/>
                <a:cs typeface="Helvetica Light"/>
              </a:rPr>
              <a:t>jetstream</a:t>
            </a:r>
            <a:endParaRPr lang="en-US" sz="2000" dirty="0" smtClean="0">
              <a:solidFill>
                <a:srgbClr val="272727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40366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4638"/>
            <a:ext cx="7848600" cy="792162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What is Jetstream?</a:t>
            </a:r>
            <a:endParaRPr lang="en-US" dirty="0">
              <a:solidFill>
                <a:srgbClr val="7D0224"/>
              </a:solidFill>
              <a:latin typeface="Helvetica Light"/>
              <a:cs typeface="Helvetica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NSF’s first cloud dedicates top support for science and engineering research across all areas of activity supported by the NSF</a:t>
            </a:r>
          </a:p>
          <a:p>
            <a:pPr lvl="0"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Jetstream </a:t>
            </a:r>
            <a:r>
              <a:rPr lang="en-US" sz="1800" dirty="0">
                <a:solidFill>
                  <a:srgbClr val="272727"/>
                </a:solidFill>
                <a:latin typeface="Helvetica Light"/>
                <a:cs typeface="Helvetica Light"/>
              </a:rPr>
              <a:t>will be a user-friendly cloud environment designed to give researchers and research students access to interactive computing and data analysis resources </a:t>
            </a: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“on demand.” </a:t>
            </a:r>
          </a:p>
          <a:p>
            <a:pPr lvl="0"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It </a:t>
            </a:r>
            <a:r>
              <a:rPr lang="en-US" sz="1800" dirty="0">
                <a:solidFill>
                  <a:srgbClr val="272727"/>
                </a:solidFill>
                <a:latin typeface="Helvetica Light"/>
                <a:cs typeface="Helvetica Light"/>
              </a:rPr>
              <a:t>will provide </a:t>
            </a: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a </a:t>
            </a:r>
            <a:r>
              <a:rPr lang="en-US" sz="1800" dirty="0">
                <a:solidFill>
                  <a:srgbClr val="272727"/>
                </a:solidFill>
                <a:latin typeface="Helvetica Light"/>
                <a:cs typeface="Helvetica Light"/>
              </a:rPr>
              <a:t>library of virtual machines </a:t>
            </a: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that users can select from to do their research. </a:t>
            </a:r>
          </a:p>
          <a:p>
            <a:pPr lvl="0"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Software </a:t>
            </a:r>
            <a:r>
              <a:rPr lang="en-US" sz="1800" dirty="0">
                <a:solidFill>
                  <a:srgbClr val="272727"/>
                </a:solidFill>
                <a:latin typeface="Helvetica Light"/>
                <a:cs typeface="Helvetica Light"/>
              </a:rPr>
              <a:t>creators and researchers will also be able to create their own customized virtual machines </a:t>
            </a: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-or-  </a:t>
            </a:r>
            <a:r>
              <a:rPr lang="en-US" sz="1800" dirty="0">
                <a:solidFill>
                  <a:srgbClr val="272727"/>
                </a:solidFill>
                <a:latin typeface="Helvetica Light"/>
                <a:cs typeface="Helvetica Light"/>
              </a:rPr>
              <a:t>their own </a:t>
            </a: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“private </a:t>
            </a:r>
            <a:r>
              <a:rPr lang="en-US" sz="1800" dirty="0">
                <a:solidFill>
                  <a:srgbClr val="272727"/>
                </a:solidFill>
                <a:latin typeface="Helvetica Light"/>
                <a:cs typeface="Helvetica Light"/>
              </a:rPr>
              <a:t>computing </a:t>
            </a: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system” </a:t>
            </a:r>
            <a:r>
              <a:rPr lang="en-US" sz="1800" dirty="0">
                <a:solidFill>
                  <a:srgbClr val="272727"/>
                </a:solidFill>
                <a:latin typeface="Helvetica Light"/>
                <a:cs typeface="Helvetica Light"/>
              </a:rPr>
              <a:t>within </a:t>
            </a: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Jetstream. </a:t>
            </a:r>
          </a:p>
          <a:p>
            <a:pPr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It </a:t>
            </a:r>
            <a:r>
              <a:rPr lang="en-US" sz="1800" dirty="0">
                <a:solidFill>
                  <a:srgbClr val="272727"/>
                </a:solidFill>
                <a:latin typeface="Helvetica Light"/>
                <a:cs typeface="Helvetica Light"/>
              </a:rPr>
              <a:t>will enable countless discoveries across disciplines such as biology, atmospheric science, economics, network science, observational astronomy, and social </a:t>
            </a: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sciences.</a:t>
            </a:r>
            <a:endParaRPr lang="en-US" sz="1800" dirty="0">
              <a:solidFill>
                <a:srgbClr val="272727"/>
              </a:solidFill>
              <a:latin typeface="Helvetica Light"/>
              <a:cs typeface="Helvetica Light"/>
            </a:endParaRPr>
          </a:p>
          <a:p>
            <a:pPr>
              <a:lnSpc>
                <a:spcPct val="120000"/>
              </a:lnSpc>
            </a:pP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Two </a:t>
            </a: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important biology platforms will be supported - </a:t>
            </a:r>
            <a:r>
              <a:rPr lang="en-US" sz="1800" dirty="0" err="1" smtClean="0">
                <a:solidFill>
                  <a:srgbClr val="272727"/>
                </a:solidFill>
                <a:latin typeface="Helvetica Light"/>
                <a:cs typeface="Helvetica Light"/>
              </a:rPr>
              <a:t>iPlant</a:t>
            </a:r>
            <a:r>
              <a:rPr lang="en-US" sz="18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 and Galaxy.</a:t>
            </a:r>
            <a:endParaRPr lang="en-US" sz="1800" dirty="0">
              <a:solidFill>
                <a:srgbClr val="272727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04774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68060B"/>
                </a:solidFill>
                <a:latin typeface="Helvetica Light"/>
                <a:cs typeface="Helvetica Light"/>
              </a:rPr>
              <a:t>What does the name mean? </a:t>
            </a:r>
            <a:r>
              <a:rPr lang="en-US" dirty="0" smtClean="0">
                <a:solidFill>
                  <a:srgbClr val="68060B"/>
                </a:solidFill>
                <a:latin typeface="Helvetica Light"/>
                <a:cs typeface="Helvetica Light"/>
              </a:rPr>
              <a:t>And is </a:t>
            </a:r>
            <a:r>
              <a:rPr lang="en-US" dirty="0" smtClean="0">
                <a:solidFill>
                  <a:srgbClr val="68060B"/>
                </a:solidFill>
                <a:latin typeface="Helvetica Light"/>
                <a:cs typeface="Helvetica Light"/>
              </a:rPr>
              <a:t>it really a cloud?</a:t>
            </a:r>
            <a:endParaRPr lang="en-US" dirty="0">
              <a:solidFill>
                <a:srgbClr val="68060B"/>
              </a:solidFill>
              <a:latin typeface="Helvetica Light"/>
              <a:cs typeface="Helvetica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Name</a:t>
            </a:r>
          </a:p>
          <a:p>
            <a:pPr lvl="1">
              <a:lnSpc>
                <a:spcPct val="120000"/>
              </a:lnSpc>
            </a:pPr>
            <a:r>
              <a:rPr lang="en-US" sz="16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In the </a:t>
            </a:r>
            <a:r>
              <a:rPr lang="en-US" sz="16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atmosphere, </a:t>
            </a:r>
            <a:r>
              <a:rPr lang="en-US" sz="16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the Jetstream lies at the border of two different air </a:t>
            </a:r>
            <a:r>
              <a:rPr lang="en-US" sz="16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masses.</a:t>
            </a:r>
            <a:endParaRPr lang="en-US" sz="1600" dirty="0" smtClean="0">
              <a:solidFill>
                <a:srgbClr val="343434"/>
              </a:solidFill>
              <a:latin typeface="Helvetica Light"/>
              <a:cs typeface="Helvetica Light"/>
            </a:endParaRPr>
          </a:p>
          <a:p>
            <a:pPr lvl="1">
              <a:lnSpc>
                <a:spcPct val="120000"/>
              </a:lnSpc>
            </a:pPr>
            <a:r>
              <a:rPr lang="en-US" sz="16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The Jetstream system stands at the border of the existing NSF-funded XD program and advanced </a:t>
            </a:r>
            <a:r>
              <a:rPr lang="en-US" sz="1600" dirty="0" err="1" smtClean="0">
                <a:solidFill>
                  <a:srgbClr val="343434"/>
                </a:solidFill>
                <a:latin typeface="Helvetica Light"/>
                <a:cs typeface="Helvetica Light"/>
              </a:rPr>
              <a:t>cyberinfrastructure</a:t>
            </a:r>
            <a:r>
              <a:rPr lang="en-US" sz="16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 resources and users who have not previously used such </a:t>
            </a:r>
            <a:r>
              <a:rPr lang="en-US" sz="16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NSF-funded </a:t>
            </a:r>
            <a:r>
              <a:rPr lang="en-US" sz="16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infrastructure before. 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Yes, </a:t>
            </a:r>
            <a:r>
              <a:rPr lang="en-US" dirty="0" smtClean="0"/>
              <a:t>it’s really a cloud. Software layers:</a:t>
            </a:r>
          </a:p>
          <a:p>
            <a:pPr lvl="1">
              <a:lnSpc>
                <a:spcPct val="120000"/>
              </a:lnSpc>
            </a:pPr>
            <a:r>
              <a:rPr lang="en-US" dirty="0" smtClean="0">
                <a:solidFill>
                  <a:srgbClr val="343434"/>
                </a:solidFill>
                <a:latin typeface="Helvetica Light"/>
                <a:cs typeface="Helvetica Light"/>
              </a:rPr>
              <a:t>Atmosphere interface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KVM</a:t>
            </a:r>
          </a:p>
          <a:p>
            <a:pPr lvl="1">
              <a:lnSpc>
                <a:spcPct val="120000"/>
              </a:lnSpc>
            </a:pPr>
            <a:r>
              <a:rPr lang="en-US" dirty="0" err="1" smtClean="0">
                <a:solidFill>
                  <a:srgbClr val="343434"/>
                </a:solidFill>
                <a:latin typeface="Helvetica Light"/>
                <a:cs typeface="Helvetica Light"/>
              </a:rPr>
              <a:t>OpenStack</a:t>
            </a:r>
            <a:endParaRPr lang="en-US" dirty="0" smtClean="0">
              <a:solidFill>
                <a:srgbClr val="343434"/>
              </a:solidFill>
              <a:latin typeface="Helvetica Light"/>
              <a:cs typeface="Helvetica Light"/>
            </a:endParaRPr>
          </a:p>
          <a:p>
            <a:pPr lvl="1">
              <a:lnSpc>
                <a:spcPct val="120000"/>
              </a:lnSpc>
            </a:pPr>
            <a:r>
              <a:rPr lang="en-US" dirty="0" err="1" smtClean="0"/>
              <a:t>CentOS</a:t>
            </a:r>
            <a:r>
              <a:rPr lang="en-US" dirty="0" smtClean="0"/>
              <a:t> Linux</a:t>
            </a:r>
            <a:endParaRPr lang="en-US" dirty="0" smtClean="0">
              <a:solidFill>
                <a:srgbClr val="343434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515122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200"/>
            <a:ext cx="7848600" cy="11430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Science Domains and Users</a:t>
            </a:r>
            <a:endParaRPr lang="en-US" dirty="0">
              <a:solidFill>
                <a:srgbClr val="7D0224"/>
              </a:solidFill>
              <a:latin typeface="Helvetica Light"/>
              <a:cs typeface="Helvetica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419600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lnSpc>
                <a:spcPct val="120000"/>
              </a:lnSpc>
            </a:pPr>
            <a:r>
              <a:rPr lang="en-US" sz="2000" dirty="0">
                <a:solidFill>
                  <a:srgbClr val="272727"/>
                </a:solidFill>
                <a:latin typeface="Helvetica Light"/>
                <a:cs typeface="Helvetica Light"/>
              </a:rPr>
              <a:t>Biology</a:t>
            </a:r>
          </a:p>
          <a:p>
            <a:pPr marL="457200" indent="-457200">
              <a:lnSpc>
                <a:spcPct val="120000"/>
              </a:lnSpc>
            </a:pPr>
            <a:r>
              <a:rPr lang="en-US" sz="2000" dirty="0">
                <a:solidFill>
                  <a:srgbClr val="272727"/>
                </a:solidFill>
                <a:latin typeface="Helvetica Light"/>
                <a:cs typeface="Helvetica Light"/>
              </a:rPr>
              <a:t>Earth Science/Polar Science</a:t>
            </a:r>
          </a:p>
          <a:p>
            <a:pPr marL="457200" indent="-457200">
              <a:lnSpc>
                <a:spcPct val="120000"/>
              </a:lnSpc>
            </a:pPr>
            <a:r>
              <a:rPr lang="en-US" sz="2000" dirty="0">
                <a:solidFill>
                  <a:srgbClr val="272727"/>
                </a:solidFill>
                <a:latin typeface="Helvetica Light"/>
                <a:cs typeface="Helvetica Light"/>
              </a:rPr>
              <a:t>Field Station Research</a:t>
            </a:r>
          </a:p>
          <a:p>
            <a:pPr marL="457200" indent="-457200">
              <a:lnSpc>
                <a:spcPct val="120000"/>
              </a:lnSpc>
            </a:pPr>
            <a:r>
              <a:rPr lang="en-US" sz="2000" dirty="0">
                <a:solidFill>
                  <a:srgbClr val="272727"/>
                </a:solidFill>
                <a:latin typeface="Helvetica Light"/>
                <a:cs typeface="Helvetica Light"/>
              </a:rPr>
              <a:t>Geographical Information Systems</a:t>
            </a:r>
          </a:p>
          <a:p>
            <a:pPr marL="457200" indent="-457200">
              <a:lnSpc>
                <a:spcPct val="120000"/>
              </a:lnSpc>
            </a:pPr>
            <a:r>
              <a:rPr lang="en-US" sz="2000" dirty="0">
                <a:solidFill>
                  <a:srgbClr val="272727"/>
                </a:solidFill>
                <a:latin typeface="Helvetica Light"/>
                <a:cs typeface="Helvetica Light"/>
              </a:rPr>
              <a:t>Network Science</a:t>
            </a:r>
          </a:p>
          <a:p>
            <a:pPr marL="457200" indent="-457200">
              <a:lnSpc>
                <a:spcPct val="120000"/>
              </a:lnSpc>
            </a:pPr>
            <a:r>
              <a:rPr lang="en-US" sz="2000" dirty="0">
                <a:solidFill>
                  <a:srgbClr val="272727"/>
                </a:solidFill>
                <a:latin typeface="Helvetica Light"/>
                <a:cs typeface="Helvetica Light"/>
              </a:rPr>
              <a:t>Observational Astronomy</a:t>
            </a:r>
          </a:p>
          <a:p>
            <a:pPr marL="457200" indent="-457200">
              <a:lnSpc>
                <a:spcPct val="120000"/>
              </a:lnSpc>
            </a:pPr>
            <a:r>
              <a:rPr lang="en-US" sz="2000" dirty="0">
                <a:solidFill>
                  <a:srgbClr val="272727"/>
                </a:solidFill>
                <a:latin typeface="Helvetica Light"/>
                <a:cs typeface="Helvetica Light"/>
              </a:rPr>
              <a:t>Social </a:t>
            </a: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Sciences</a:t>
            </a:r>
          </a:p>
          <a:p>
            <a:pPr>
              <a:lnSpc>
                <a:spcPct val="120000"/>
              </a:lnSpc>
            </a:pPr>
            <a:r>
              <a:rPr lang="en-US" sz="2000" dirty="0"/>
              <a:t>Jetstream will be particularly focused on researchers working in the “long tail” of science with born digital </a:t>
            </a:r>
            <a:r>
              <a:rPr lang="en-US" sz="2000" dirty="0" smtClean="0"/>
              <a:t>data.</a:t>
            </a:r>
            <a:endParaRPr lang="en-US" sz="2000" dirty="0"/>
          </a:p>
          <a:p>
            <a:pPr>
              <a:lnSpc>
                <a:spcPct val="120000"/>
              </a:lnSpc>
            </a:pPr>
            <a:r>
              <a:rPr lang="en-US" sz="2000" dirty="0" smtClean="0"/>
              <a:t>Enabling analysis of </a:t>
            </a:r>
            <a:r>
              <a:rPr lang="en-US" sz="2000" dirty="0"/>
              <a:t>field-collected </a:t>
            </a:r>
            <a:r>
              <a:rPr lang="en-US" sz="2000" dirty="0" smtClean="0"/>
              <a:t>empirical data </a:t>
            </a:r>
            <a:r>
              <a:rPr lang="en-US" sz="2000" dirty="0"/>
              <a:t>on the impact and effects of global climate change will be one of the specific </a:t>
            </a:r>
            <a:r>
              <a:rPr lang="en-US" sz="2000" dirty="0" smtClean="0"/>
              <a:t>foci of Jetstream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Whatever </a:t>
            </a:r>
            <a:r>
              <a:rPr lang="en-US" sz="2000" i="1" dirty="0" smtClean="0">
                <a:solidFill>
                  <a:srgbClr val="272727"/>
                </a:solidFill>
                <a:latin typeface="Helvetica Light"/>
                <a:cs typeface="Helvetica Light"/>
              </a:rPr>
              <a:t>you</a:t>
            </a: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 do</a:t>
            </a:r>
            <a:endParaRPr lang="en-US" sz="2000" dirty="0">
              <a:solidFill>
                <a:srgbClr val="272727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12447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>
                <a:solidFill>
                  <a:srgbClr val="68060B"/>
                </a:solidFill>
                <a:latin typeface="Helvetica Light"/>
                <a:cs typeface="Helvetica Light"/>
              </a:rPr>
              <a:t>21st century workforce development</a:t>
            </a:r>
            <a:endParaRPr lang="en-US" sz="3600" dirty="0">
              <a:solidFill>
                <a:srgbClr val="68060B"/>
              </a:solidFill>
              <a:latin typeface="Helvetica Light"/>
              <a:cs typeface="Helvetica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Jetstream will include virtual Linux desktops and applications specifically aimed </a:t>
            </a:r>
            <a:r>
              <a:rPr lang="en-US" sz="20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at enabling </a:t>
            </a:r>
            <a:r>
              <a:rPr lang="en-US" sz="20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research and research education at small colleges and universities including HBCUs (Historically Black Colleges and Universities), MSIs (Minority Serving Institutions), Tribal colleges, and higher-</a:t>
            </a:r>
            <a:r>
              <a:rPr lang="en-US" sz="2000" dirty="0" err="1" smtClean="0">
                <a:solidFill>
                  <a:srgbClr val="343434"/>
                </a:solidFill>
                <a:latin typeface="Helvetica Light"/>
                <a:cs typeface="Helvetica Light"/>
              </a:rPr>
              <a:t>ed</a:t>
            </a:r>
            <a:r>
              <a:rPr lang="en-US" sz="20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 institutions in </a:t>
            </a:r>
            <a:r>
              <a:rPr lang="en-US" sz="2000" dirty="0" err="1" smtClean="0">
                <a:solidFill>
                  <a:srgbClr val="343434"/>
                </a:solidFill>
                <a:latin typeface="Helvetica Light"/>
                <a:cs typeface="Helvetica Light"/>
              </a:rPr>
              <a:t>EPSCoR</a:t>
            </a:r>
            <a:r>
              <a:rPr lang="en-US" sz="20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States.</a:t>
            </a:r>
            <a:endParaRPr lang="en-US" sz="2000" dirty="0" smtClean="0">
              <a:solidFill>
                <a:srgbClr val="343434"/>
              </a:solidFill>
              <a:latin typeface="Helvetica Light"/>
              <a:cs typeface="Helvetica Light"/>
            </a:endParaRP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Jetstream will also support deployment of user-friendly Science </a:t>
            </a:r>
            <a:r>
              <a:rPr lang="en-US" sz="2000" dirty="0" smtClean="0">
                <a:solidFill>
                  <a:srgbClr val="343434"/>
                </a:solidFill>
                <a:latin typeface="Helvetica Light"/>
                <a:cs typeface="Helvetica Light"/>
              </a:rPr>
              <a:t>Gateways.</a:t>
            </a:r>
            <a:endParaRPr lang="en-US" sz="2000" dirty="0" smtClean="0">
              <a:solidFill>
                <a:srgbClr val="343434"/>
              </a:solidFill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366130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etstreamUI-0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2" y="0"/>
            <a:ext cx="9144000" cy="585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61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7848600" cy="11430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Jetstream </a:t>
            </a:r>
            <a:r>
              <a:rPr lang="en-US" dirty="0">
                <a:solidFill>
                  <a:srgbClr val="7D0224"/>
                </a:solidFill>
                <a:latin typeface="Helvetica Light"/>
                <a:cs typeface="Helvetica Light"/>
              </a:rPr>
              <a:t>S</a:t>
            </a:r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ystem Diagram</a:t>
            </a:r>
            <a:endParaRPr lang="en-US" dirty="0">
              <a:solidFill>
                <a:srgbClr val="7D0224"/>
              </a:solidFill>
              <a:latin typeface="Helvetica Light"/>
              <a:cs typeface="Helvetica Light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981201"/>
            <a:ext cx="8229600" cy="2971799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027" name="Picture 3" descr="C:\Users\millertm\Desktop\Stewart - Jetstream NSF  14-536\Jetstream_topology_diagram_Nov14_v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304" y="1905000"/>
            <a:ext cx="8868696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0579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0"/>
            <a:ext cx="7086600" cy="11430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Jetstream Hardware Components</a:t>
            </a:r>
            <a:endParaRPr lang="en-US" dirty="0">
              <a:solidFill>
                <a:srgbClr val="7D0224"/>
              </a:solidFill>
              <a:latin typeface="Helvetica Light"/>
              <a:cs typeface="Helvetica Light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8743323"/>
              </p:ext>
            </p:extLst>
          </p:nvPr>
        </p:nvGraphicFramePr>
        <p:xfrm>
          <a:off x="228600" y="1600200"/>
          <a:ext cx="8686801" cy="3917882"/>
        </p:xfrm>
        <a:graphic>
          <a:graphicData uri="http://schemas.openxmlformats.org/drawingml/2006/table">
            <a:tbl>
              <a:tblPr firstRow="1" bandCol="1">
                <a:tableStyleId>{9DCAF9ED-07DC-4A11-8D7F-57B35C25682E}</a:tableStyleId>
              </a:tblPr>
              <a:tblGrid>
                <a:gridCol w="1143000"/>
                <a:gridCol w="914400"/>
                <a:gridCol w="762000"/>
                <a:gridCol w="990600"/>
                <a:gridCol w="762000"/>
                <a:gridCol w="990600"/>
                <a:gridCol w="1066800"/>
                <a:gridCol w="1066800"/>
                <a:gridCol w="990601"/>
              </a:tblGrid>
              <a:tr h="10668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endParaRPr lang="en-US" sz="1200" b="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 smtClean="0">
                          <a:latin typeface="Helvetica Light"/>
                          <a:cs typeface="Helvetica Light"/>
                        </a:rPr>
                        <a:t>Jetstream Site</a:t>
                      </a:r>
                      <a:endParaRPr lang="en-US" sz="1200" b="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7E6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 smtClean="0">
                          <a:latin typeface="Helvetica Light"/>
                          <a:cs typeface="Helvetica Light"/>
                        </a:rPr>
                        <a:t>#CPUs</a:t>
                      </a:r>
                      <a:endParaRPr lang="en-US" sz="1200" b="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7E6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 smtClean="0">
                          <a:latin typeface="Helvetica Light"/>
                          <a:cs typeface="Helvetica Light"/>
                        </a:rPr>
                        <a:t># Physical Cores </a:t>
                      </a:r>
                      <a:endParaRPr lang="en-US" sz="1200" b="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7E6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 smtClean="0">
                          <a:latin typeface="Helvetica Light"/>
                          <a:cs typeface="Helvetica Light"/>
                        </a:rPr>
                        <a:t>PFLOPS</a:t>
                      </a:r>
                      <a:endParaRPr lang="en-US" sz="1200" b="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7E6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 smtClean="0">
                          <a:latin typeface="Helvetica Light"/>
                          <a:cs typeface="Helvetica Light"/>
                        </a:rPr>
                        <a:t>Total RAM (GB)</a:t>
                      </a:r>
                      <a:endParaRPr lang="en-US" sz="1200" b="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7E6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 smtClean="0">
                          <a:latin typeface="Helvetica Light"/>
                          <a:cs typeface="Helvetica Light"/>
                        </a:rPr>
                        <a:t>Node Local Storage (TB)</a:t>
                      </a:r>
                      <a:endParaRPr lang="en-US" sz="1200" b="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7E6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 smtClean="0">
                          <a:latin typeface="Helvetica Light"/>
                          <a:cs typeface="Helvetica Light"/>
                        </a:rPr>
                        <a:t>Secondary Storage (TB)</a:t>
                      </a:r>
                      <a:endParaRPr lang="en-US" sz="1200" b="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7E6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 smtClean="0">
                          <a:latin typeface="Helvetica Light"/>
                          <a:cs typeface="Helvetica Light"/>
                        </a:rPr>
                        <a:t>Connection to</a:t>
                      </a:r>
                      <a:r>
                        <a:rPr lang="en-US" sz="1200" b="0" baseline="0" dirty="0" smtClean="0">
                          <a:latin typeface="Helvetica Light"/>
                          <a:cs typeface="Helvetica Light"/>
                        </a:rPr>
                        <a:t> Internet2 (</a:t>
                      </a:r>
                      <a:r>
                        <a:rPr lang="en-US" sz="1200" b="0" baseline="0" dirty="0" err="1" smtClean="0">
                          <a:latin typeface="Helvetica Light"/>
                          <a:cs typeface="Helvetica Light"/>
                        </a:rPr>
                        <a:t>Gbps</a:t>
                      </a:r>
                      <a:r>
                        <a:rPr lang="en-US" sz="1200" b="0" baseline="0" dirty="0" smtClean="0">
                          <a:latin typeface="Helvetica Light"/>
                          <a:cs typeface="Helvetica Light"/>
                        </a:rPr>
                        <a:t>)</a:t>
                      </a:r>
                      <a:endParaRPr lang="en-US" sz="1200" b="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87E63"/>
                    </a:solidFill>
                  </a:tcPr>
                </a:tc>
              </a:tr>
              <a:tr h="685800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Production Systems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 w="12700" cmpd="sng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8E2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IU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640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7,680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0.258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40,960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640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960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100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</a:tr>
              <a:tr h="675483">
                <a:tc vMerge="1">
                  <a:txBody>
                    <a:bodyPr/>
                    <a:lstStyle/>
                    <a:p>
                      <a:endParaRPr lang="en-US" sz="1300" b="1" dirty="0">
                        <a:latin typeface="Helvetica Light"/>
                        <a:cs typeface="Helvetica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TACC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640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7,680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0.258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40,960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640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960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100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</a:tr>
              <a:tr h="685800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Test &amp; Development System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 w="12700" cmpd="sng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8E2B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Arizona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32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384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0.013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2,048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32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192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dirty="0" smtClean="0">
                          <a:latin typeface="Helvetica Light"/>
                          <a:cs typeface="Helvetica Light"/>
                        </a:rPr>
                        <a:t>100</a:t>
                      </a:r>
                      <a:endParaRPr lang="en-US" sz="1200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FAC0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</a:tr>
              <a:tr h="803999">
                <a:tc vMerge="1"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US" sz="1300" b="1" dirty="0">
                        <a:latin typeface="Helvetica Light"/>
                        <a:cs typeface="Helvetica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Total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1,312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15,744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0.529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83,968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1,312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2,112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1" dirty="0" smtClean="0">
                          <a:latin typeface="Helvetica Light"/>
                          <a:cs typeface="Helvetica Light"/>
                        </a:rPr>
                        <a:t>300</a:t>
                      </a:r>
                      <a:endParaRPr lang="en-US" sz="1200" b="1" dirty="0">
                        <a:latin typeface="Helvetica Light"/>
                        <a:cs typeface="Helvetica Light"/>
                      </a:endParaRPr>
                    </a:p>
                  </a:txBody>
                  <a:tcPr>
                    <a:lnL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FDC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380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200"/>
            <a:ext cx="7848600" cy="11430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7D0224"/>
                </a:solidFill>
                <a:latin typeface="Helvetica Light"/>
                <a:cs typeface="Helvetica Light"/>
              </a:rPr>
              <a:t>News for software developers</a:t>
            </a:r>
            <a:endParaRPr lang="en-US" dirty="0">
              <a:solidFill>
                <a:srgbClr val="7D0224"/>
              </a:solidFill>
              <a:latin typeface="Helvetica Light"/>
              <a:cs typeface="Helvetica Ligh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70037"/>
            <a:ext cx="8229600" cy="406876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Jetstream is </a:t>
            </a:r>
            <a:r>
              <a:rPr lang="en-US" sz="2000" i="1" dirty="0" smtClean="0">
                <a:solidFill>
                  <a:srgbClr val="272727"/>
                </a:solidFill>
                <a:latin typeface="Helvetica Light"/>
                <a:cs typeface="Helvetica Light"/>
              </a:rPr>
              <a:t>enabling</a:t>
            </a: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 </a:t>
            </a:r>
            <a:r>
              <a:rPr lang="en-US" sz="2000" dirty="0" err="1" smtClean="0">
                <a:solidFill>
                  <a:srgbClr val="272727"/>
                </a:solidFill>
                <a:latin typeface="Helvetica Light"/>
                <a:cs typeface="Helvetica Light"/>
              </a:rPr>
              <a:t>cyberinfrastructure</a:t>
            </a:r>
            <a:endParaRPr lang="en-US" sz="2000" dirty="0" smtClean="0">
              <a:solidFill>
                <a:srgbClr val="272727"/>
              </a:solidFill>
              <a:latin typeface="Helvetica Light"/>
              <a:cs typeface="Helvetica Light"/>
            </a:endParaRPr>
          </a:p>
          <a:p>
            <a:pPr>
              <a:lnSpc>
                <a:spcPct val="120000"/>
              </a:lnSpc>
            </a:pPr>
            <a:r>
              <a:rPr lang="en-US" sz="2000" dirty="0" err="1" smtClean="0">
                <a:solidFill>
                  <a:srgbClr val="272727"/>
                </a:solidFill>
                <a:latin typeface="Helvetica Light"/>
                <a:cs typeface="Helvetica Light"/>
              </a:rPr>
              <a:t>RESTful</a:t>
            </a: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 APIs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You build, package, deploy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272727"/>
                </a:solidFill>
                <a:latin typeface="Helvetica Light"/>
                <a:cs typeface="Helvetica Light"/>
              </a:rPr>
              <a:t>U</a:t>
            </a: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sers run on NSF-funded hardware</a:t>
            </a:r>
          </a:p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rgbClr val="272727"/>
                </a:solidFill>
                <a:latin typeface="Helvetica Light"/>
                <a:cs typeface="Helvetica Light"/>
              </a:rPr>
              <a:t>Can leverage Globus technology for data movement and authentication</a:t>
            </a:r>
          </a:p>
        </p:txBody>
      </p:sp>
    </p:spTree>
    <p:extLst>
      <p:ext uri="{BB962C8B-B14F-4D97-AF65-F5344CB8AC3E}">
        <p14:creationId xmlns:p14="http://schemas.microsoft.com/office/powerpoint/2010/main" val="3613966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1098</TotalTime>
  <Words>839</Words>
  <Application>Microsoft Office PowerPoint</Application>
  <PresentationFormat>On-screen Show (4:3)</PresentationFormat>
  <Paragraphs>130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A national science &amp; engineering cloud  </vt:lpstr>
      <vt:lpstr>What is Jetstream?</vt:lpstr>
      <vt:lpstr>What does the name mean? And is it really a cloud?</vt:lpstr>
      <vt:lpstr>Science Domains and Users</vt:lpstr>
      <vt:lpstr>21st century workforce development</vt:lpstr>
      <vt:lpstr>PowerPoint Presentation</vt:lpstr>
      <vt:lpstr>Jetstream System Diagram</vt:lpstr>
      <vt:lpstr>Jetstream Hardware Components</vt:lpstr>
      <vt:lpstr>News for software developers</vt:lpstr>
      <vt:lpstr>Jetstream Deployment Partner Organizations</vt:lpstr>
      <vt:lpstr>Indiana University – Lead</vt:lpstr>
      <vt:lpstr> University of Texas Austin – Texas Advanced Computing Center</vt:lpstr>
      <vt:lpstr>University of Chicago – Computation Institute</vt:lpstr>
      <vt:lpstr> University of Arizona </vt:lpstr>
      <vt:lpstr>The University of Texas at  San Antonio </vt:lpstr>
      <vt:lpstr>Johns Hopkins University &amp; Penn State University</vt:lpstr>
      <vt:lpstr>Jetstream Application &amp; Outreach Collaborators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Jetstream</dc:title>
  <dc:creator>Miller, Therese</dc:creator>
  <cp:lastModifiedBy>Aubuchon, Amanda Kathleen</cp:lastModifiedBy>
  <cp:revision>75</cp:revision>
  <dcterms:created xsi:type="dcterms:W3CDTF">2014-09-29T14:22:10Z</dcterms:created>
  <dcterms:modified xsi:type="dcterms:W3CDTF">2014-11-24T19:39:07Z</dcterms:modified>
</cp:coreProperties>
</file>

<file path=docProps/thumbnail.jpeg>
</file>